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302" r:id="rId3"/>
    <p:sldId id="294" r:id="rId4"/>
    <p:sldId id="289" r:id="rId5"/>
    <p:sldId id="304" r:id="rId6"/>
    <p:sldId id="297" r:id="rId7"/>
    <p:sldId id="293" r:id="rId8"/>
    <p:sldId id="307" r:id="rId9"/>
    <p:sldId id="295" r:id="rId10"/>
    <p:sldId id="299" r:id="rId11"/>
    <p:sldId id="300" r:id="rId12"/>
    <p:sldId id="308" r:id="rId13"/>
    <p:sldId id="298" r:id="rId14"/>
    <p:sldId id="303" r:id="rId15"/>
    <p:sldId id="305" r:id="rId16"/>
    <p:sldId id="306" r:id="rId17"/>
    <p:sldId id="301" r:id="rId18"/>
    <p:sldId id="309" r:id="rId19"/>
    <p:sldId id="268" r:id="rId20"/>
    <p:sldId id="287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97" autoAdjust="0"/>
    <p:restoredTop sz="96215" autoAdjust="0"/>
  </p:normalViewPr>
  <p:slideViewPr>
    <p:cSldViewPr showGuides="1">
      <p:cViewPr varScale="1">
        <p:scale>
          <a:sx n="79" d="100"/>
          <a:sy n="79" d="100"/>
        </p:scale>
        <p:origin x="69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eg>
</file>

<file path=ppt/media/image11.tiff>
</file>

<file path=ppt/media/image12.png>
</file>

<file path=ppt/media/image2.svg>
</file>

<file path=ppt/media/image3.png>
</file>

<file path=ppt/media/image4.sv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99A55-A5C8-4F9E-A181-65339EB3248E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5BFFDA-D938-4C0F-A2A8-5BB6B5B115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88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3ABBD3-958E-49F3-8B63-91E367EF1C17}" type="datetimeFigureOut">
              <a:rPr lang="en-US" smtClean="0"/>
              <a:pPr/>
              <a:t>8/30/21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251B8-BC15-4C1E-A604-3CE6E7401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side-r.org/packages" TargetMode="External"/><Relationship Id="rId2" Type="http://schemas.openxmlformats.org/officeDocument/2006/relationships/hyperlink" Target="http://cran.r-project.org/web/package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.duke.edu/programs/gcc/ResourcesDocuments/RTutorial.pdf" TargetMode="External"/><Relationship Id="rId7" Type="http://schemas.openxmlformats.org/officeDocument/2006/relationships/hyperlink" Target="http://www.bioconductor.org/help/course-materials/2011/CSAMA/Monday/Morning%20Talks/R_intro.pdf" TargetMode="External"/><Relationship Id="rId2" Type="http://schemas.openxmlformats.org/officeDocument/2006/relationships/hyperlink" Target="https://rstudio-education.github.io/hopr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tatmethods.net/" TargetMode="External"/><Relationship Id="rId5" Type="http://schemas.openxmlformats.org/officeDocument/2006/relationships/hyperlink" Target="http://www.r-tutor.com/r-introduction" TargetMode="External"/><Relationship Id="rId4" Type="http://schemas.openxmlformats.org/officeDocument/2006/relationships/hyperlink" Target="http://www.cyclismo.org/tutorial/R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svg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 Intro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419600"/>
            <a:ext cx="6400800" cy="1752600"/>
          </a:xfrm>
        </p:spPr>
        <p:txBody>
          <a:bodyPr/>
          <a:lstStyle/>
          <a:p>
            <a:r>
              <a:rPr lang="en-US" dirty="0"/>
              <a:t>Haldre Rogers</a:t>
            </a:r>
          </a:p>
          <a:p>
            <a:r>
              <a:rPr lang="en-US" dirty="0"/>
              <a:t>EEOB590A Fall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6EDCD-BB46-3B47-AA87-6B6D66CD6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Working directory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C8F9B-FCEC-2648-AC5A-17C524637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200" dirty="0"/>
              <a:t>The working directory is a file path on your computer that sets the default location of any files you read into R, or save out of R.</a:t>
            </a:r>
          </a:p>
          <a:p>
            <a:pPr marL="0" indent="0">
              <a:buNone/>
            </a:pPr>
            <a:r>
              <a:rPr lang="en-US" sz="2200" dirty="0"/>
              <a:t>You can only have one working directory at a time, and this is called the “current working directory”. 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To set working directory: </a:t>
            </a:r>
            <a:r>
              <a:rPr lang="en-US" sz="2200" dirty="0" err="1"/>
              <a:t>setwd</a:t>
            </a:r>
            <a:r>
              <a:rPr lang="en-US" sz="2200" dirty="0"/>
              <a:t>(“</a:t>
            </a:r>
            <a:r>
              <a:rPr lang="en-US" sz="2200" dirty="0" err="1"/>
              <a:t>fill_in_here</a:t>
            </a:r>
            <a:r>
              <a:rPr lang="en-US" sz="2200" dirty="0"/>
              <a:t>")</a:t>
            </a:r>
          </a:p>
          <a:p>
            <a:r>
              <a:rPr lang="en-US" sz="2200" dirty="0"/>
              <a:t>To get your working directory:  </a:t>
            </a:r>
            <a:r>
              <a:rPr lang="en-US" sz="2200" dirty="0" err="1"/>
              <a:t>getwd</a:t>
            </a:r>
            <a:r>
              <a:rPr lang="en-US" sz="2200" dirty="0"/>
              <a:t>()</a:t>
            </a:r>
          </a:p>
          <a:p>
            <a:r>
              <a:rPr lang="en-US" sz="2200" dirty="0"/>
              <a:t>To see what is in the working directory: </a:t>
            </a:r>
            <a:r>
              <a:rPr lang="en-US" sz="2200" dirty="0" err="1"/>
              <a:t>dir</a:t>
            </a:r>
            <a:r>
              <a:rPr lang="en-US" sz="2200" dirty="0"/>
              <a:t>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05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E9279-DDBF-6A4C-9855-26E2A33F3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Need help?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4609F-9A0A-AD47-8B0B-EB959229D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? And then whatever function you need help with</a:t>
            </a:r>
          </a:p>
          <a:p>
            <a:r>
              <a:rPr lang="en-US" dirty="0"/>
              <a:t>Use the help tab in lower right panel of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 err="1"/>
              <a:t>help.start</a:t>
            </a:r>
            <a:r>
              <a:rPr lang="en-US" dirty="0"/>
              <a:t>()  - opens web browser with links to help</a:t>
            </a:r>
          </a:p>
          <a:p>
            <a:r>
              <a:rPr lang="en-US" dirty="0"/>
              <a:t>Google searches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290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3E53-0F93-0549-82A3-DAAF00831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7C3E5-B2DE-4C46-BC60-97DBFDF5C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189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Starting an R session: R 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/>
              <a:t>A project is a working directory designated with a .</a:t>
            </a:r>
            <a:r>
              <a:rPr lang="en-US" dirty="0" err="1"/>
              <a:t>RProj</a:t>
            </a:r>
            <a:r>
              <a:rPr lang="en-US" dirty="0"/>
              <a:t> file. </a:t>
            </a:r>
          </a:p>
          <a:p>
            <a:r>
              <a:rPr lang="en-US" dirty="0"/>
              <a:t>Benefits of using R projects </a:t>
            </a:r>
          </a:p>
          <a:p>
            <a:pPr lvl="1"/>
            <a:r>
              <a:rPr lang="en-US" dirty="0"/>
              <a:t>When you open a project: </a:t>
            </a:r>
          </a:p>
          <a:p>
            <a:pPr lvl="2"/>
            <a:r>
              <a:rPr lang="en-US" dirty="0"/>
              <a:t>the working directory will automatically be set to the directory that the .</a:t>
            </a:r>
            <a:r>
              <a:rPr lang="en-US" dirty="0" err="1"/>
              <a:t>RProj</a:t>
            </a:r>
            <a:r>
              <a:rPr lang="en-US" dirty="0"/>
              <a:t> file is located in.</a:t>
            </a:r>
          </a:p>
          <a:p>
            <a:pPr lvl="2"/>
            <a:r>
              <a:rPr lang="en-US" dirty="0"/>
              <a:t>Any scripts you had open last time you were using the project will still be open. </a:t>
            </a:r>
          </a:p>
          <a:p>
            <a:pPr lvl="1"/>
            <a:r>
              <a:rPr lang="en-US" dirty="0"/>
              <a:t>Plays well with Git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05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D4024-B966-EF48-ABAD-6BE43D014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90600"/>
            <a:ext cx="8229600" cy="1143000"/>
          </a:xfrm>
        </p:spPr>
        <p:txBody>
          <a:bodyPr/>
          <a:lstStyle/>
          <a:p>
            <a:r>
              <a:rPr lang="en-US" dirty="0"/>
              <a:t>Create an 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3A31C-2AC2-D64B-B6F5-33DB159FB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8" y="2514600"/>
            <a:ext cx="8229600" cy="3306763"/>
          </a:xfrm>
        </p:spPr>
        <p:txBody>
          <a:bodyPr/>
          <a:lstStyle/>
          <a:p>
            <a:r>
              <a:rPr lang="en-US" dirty="0"/>
              <a:t>Name it “</a:t>
            </a:r>
            <a:r>
              <a:rPr lang="en-US" dirty="0" err="1"/>
              <a:t>TestRProject_yourname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In your File Explorer, move the file you downloaded from Git called “R_introduction_part1.R” into your .</a:t>
            </a:r>
            <a:r>
              <a:rPr lang="en-US" dirty="0" err="1"/>
              <a:t>Rproj</a:t>
            </a:r>
            <a:r>
              <a:rPr lang="en-US" dirty="0"/>
              <a:t> folder</a:t>
            </a:r>
          </a:p>
        </p:txBody>
      </p:sp>
    </p:spTree>
    <p:extLst>
      <p:ext uri="{BB962C8B-B14F-4D97-AF65-F5344CB8AC3E}">
        <p14:creationId xmlns:p14="http://schemas.microsoft.com/office/powerpoint/2010/main" val="1831570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3E53-0F93-0549-82A3-DAAF00831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7C3E5-B2DE-4C46-BC60-97DBFDF5C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457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1125E-09A4-C348-AF7B-350807286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Existing R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0A927-1EC4-2146-B880-D910A2846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82000" cy="4525963"/>
          </a:xfrm>
        </p:spPr>
        <p:txBody>
          <a:bodyPr/>
          <a:lstStyle/>
          <a:p>
            <a:r>
              <a:rPr lang="en-US" dirty="0"/>
              <a:t>Open “Rintroduction_part1.R” by clicking on it in the console in the lower right part of </a:t>
            </a:r>
            <a:r>
              <a:rPr lang="en-US" dirty="0" err="1"/>
              <a:t>RStudio</a:t>
            </a:r>
            <a:endParaRPr lang="en-US" dirty="0"/>
          </a:p>
          <a:p>
            <a:endParaRPr lang="en-US" dirty="0"/>
          </a:p>
          <a:p>
            <a:r>
              <a:rPr lang="en-US" dirty="0"/>
              <a:t>To run a line of code, click ”Run” button or press </a:t>
            </a:r>
            <a:r>
              <a:rPr lang="en-US" dirty="0" err="1"/>
              <a:t>CTRL+Enter</a:t>
            </a:r>
            <a:r>
              <a:rPr lang="en-US" dirty="0"/>
              <a:t>. </a:t>
            </a:r>
          </a:p>
          <a:p>
            <a:r>
              <a:rPr lang="en-US" dirty="0"/>
              <a:t>To run block of code, highlight it and click Run or </a:t>
            </a:r>
            <a:r>
              <a:rPr lang="en-US" dirty="0" err="1"/>
              <a:t>CTRL+enter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474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E714C-E5C9-5945-8D05-ECE310F8C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through Parts 1, 2, and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42DAB-C436-FF4A-A5F9-40A0D1B23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3721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49F7F-BEE3-1943-85F9-7E0E56E40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28DFF-B238-0949-9C8A-4F8D735ED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832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14,896 packages!!!!</a:t>
            </a:r>
          </a:p>
          <a:p>
            <a:r>
              <a:rPr lang="en-US" sz="2800" dirty="0"/>
              <a:t>Packages are extensions written by anyone for any purpose, usually loaded by:</a:t>
            </a:r>
          </a:p>
          <a:p>
            <a:pPr lvl="1"/>
            <a:r>
              <a:rPr lang="en-US" dirty="0"/>
              <a:t>In </a:t>
            </a:r>
            <a:r>
              <a:rPr lang="en-US" dirty="0" err="1"/>
              <a:t>Rstudio</a:t>
            </a:r>
            <a:r>
              <a:rPr lang="en-US" dirty="0"/>
              <a:t>, use the packages tab</a:t>
            </a:r>
          </a:p>
          <a:p>
            <a:pPr lvl="1"/>
            <a:r>
              <a:rPr lang="en-US" dirty="0"/>
              <a:t>OR use</a:t>
            </a:r>
          </a:p>
          <a:p>
            <a:pPr lvl="2"/>
            <a:r>
              <a:rPr lang="en-US" dirty="0" err="1"/>
              <a:t>install.packages</a:t>
            </a:r>
            <a:r>
              <a:rPr lang="en-US" dirty="0"/>
              <a:t>(”</a:t>
            </a:r>
            <a:r>
              <a:rPr lang="en-US" dirty="0" err="1"/>
              <a:t>packagename</a:t>
            </a:r>
            <a:r>
              <a:rPr lang="en-US" dirty="0"/>
              <a:t>”), then</a:t>
            </a:r>
          </a:p>
          <a:p>
            <a:pPr lvl="2"/>
            <a:r>
              <a:rPr lang="en-US" dirty="0"/>
              <a:t>library(</a:t>
            </a:r>
            <a:r>
              <a:rPr lang="en-US" dirty="0" err="1"/>
              <a:t>packagename</a:t>
            </a:r>
            <a:r>
              <a:rPr lang="en-US" dirty="0"/>
              <a:t>)</a:t>
            </a:r>
          </a:p>
          <a:p>
            <a:r>
              <a:rPr lang="en-US" sz="2800" dirty="0"/>
              <a:t>Explore packages at the CRAN site:</a:t>
            </a:r>
          </a:p>
          <a:p>
            <a:pPr lvl="1"/>
            <a:r>
              <a:rPr lang="en-US" sz="1800" dirty="0">
                <a:hlinkClick r:id="rId2"/>
              </a:rPr>
              <a:t>http://cran.r-project.org/web/packages/</a:t>
            </a:r>
            <a:endParaRPr lang="en-US" sz="1800" dirty="0"/>
          </a:p>
          <a:p>
            <a:r>
              <a:rPr lang="en-US" dirty="0"/>
              <a:t>Inside-R package reference: </a:t>
            </a:r>
          </a:p>
          <a:p>
            <a:pPr lvl="1"/>
            <a:r>
              <a:rPr lang="en-US" sz="1800" dirty="0">
                <a:hlinkClick r:id="rId3"/>
              </a:rPr>
              <a:t>http://www.inside-r.org/packages</a:t>
            </a:r>
            <a:endParaRPr lang="en-US" sz="1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84048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C1FF6-70EC-9C4D-87D8-F27E267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Folder structure for this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6C8CE-3502-CA49-9C0C-E27EB547F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EEOB590A-DataScienceR</a:t>
            </a:r>
          </a:p>
          <a:p>
            <a:pPr lvl="1"/>
            <a:r>
              <a:rPr lang="en-US" dirty="0" err="1"/>
              <a:t>CourseMaterials_preGit</a:t>
            </a:r>
            <a:endParaRPr lang="en-US" dirty="0"/>
          </a:p>
          <a:p>
            <a:pPr lvl="2"/>
            <a:r>
              <a:rPr lang="en-US" dirty="0"/>
              <a:t>Download today’s script (</a:t>
            </a:r>
            <a:r>
              <a:rPr lang="en-US" dirty="0" err="1"/>
              <a:t>IntroToR</a:t>
            </a:r>
            <a:r>
              <a:rPr lang="en-US" dirty="0"/>
              <a:t> part 1) to this folder</a:t>
            </a:r>
          </a:p>
          <a:p>
            <a:pPr lvl="1"/>
            <a:r>
              <a:rPr lang="en-US" dirty="0" err="1"/>
              <a:t>Assignments_preGit</a:t>
            </a:r>
            <a:endParaRPr lang="en-US" dirty="0"/>
          </a:p>
          <a:p>
            <a:pPr lvl="2"/>
            <a:r>
              <a:rPr lang="en-US" dirty="0"/>
              <a:t>Download week1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AnalysisOutline.docx</a:t>
            </a:r>
            <a:r>
              <a:rPr lang="en-US" dirty="0"/>
              <a:t> here</a:t>
            </a:r>
          </a:p>
          <a:p>
            <a:pPr lvl="1"/>
            <a:r>
              <a:rPr lang="en-US" dirty="0" err="1"/>
              <a:t>HaldreRogers_ResearchProject_preGit</a:t>
            </a: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0161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Other Intros to R: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lvl="0">
              <a:spcBef>
                <a:spcPts val="0"/>
              </a:spcBef>
              <a:buFont typeface="Symbol" pitchFamily="2" charset="2"/>
              <a:buChar char=""/>
            </a:pPr>
            <a:r>
              <a:rPr lang="en-US" sz="2000" dirty="0">
                <a:ea typeface="MS Mincho" panose="02020609040205080304" pitchFamily="49" charset="-128"/>
              </a:rPr>
              <a:t>Great (free) book to learn R:  </a:t>
            </a:r>
            <a:r>
              <a:rPr lang="en-US" sz="2000" u="sng" dirty="0">
                <a:ea typeface="MS Mincho" panose="02020609040205080304" pitchFamily="49" charset="-128"/>
              </a:rPr>
              <a:t>Hands-on programming with R</a:t>
            </a:r>
            <a:r>
              <a:rPr lang="en-US" sz="2000" dirty="0">
                <a:ea typeface="MS Mincho" panose="02020609040205080304" pitchFamily="49" charset="-128"/>
              </a:rPr>
              <a:t> by Garrett </a:t>
            </a:r>
            <a:r>
              <a:rPr lang="en-US" sz="2000" dirty="0" err="1">
                <a:ea typeface="MS Mincho" panose="02020609040205080304" pitchFamily="49" charset="-128"/>
              </a:rPr>
              <a:t>Grolemund</a:t>
            </a:r>
            <a:r>
              <a:rPr lang="en-US" sz="2000" dirty="0">
                <a:ea typeface="MS Mincho" panose="02020609040205080304" pitchFamily="49" charset="-128"/>
              </a:rPr>
              <a:t>. </a:t>
            </a:r>
            <a:r>
              <a:rPr lang="en-US" sz="2000" u="sng" dirty="0">
                <a:ea typeface="MS Mincho" panose="02020609040205080304" pitchFamily="49" charset="-128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https://rstudio-education.github.io/hopr/index.html</a:t>
            </a:r>
            <a:endParaRPr lang="en-US" sz="2000" dirty="0">
              <a:ea typeface="MS Mincho" panose="02020609040205080304" pitchFamily="49" charset="-128"/>
            </a:endParaRPr>
          </a:p>
          <a:p>
            <a:r>
              <a:rPr lang="en-US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http://www.stat.duke.edu/programs/gcc/ResourcesDocuments/RTutorial.pdf</a:t>
            </a:r>
            <a:endParaRPr lang="en-US" sz="2000" dirty="0"/>
          </a:p>
          <a:p>
            <a:r>
              <a:rPr lang="en-US" sz="20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http://www.cyclismo.org/tutorial/R/</a:t>
            </a:r>
            <a:endParaRPr lang="en-US" sz="2000" dirty="0"/>
          </a:p>
          <a:p>
            <a:r>
              <a:rPr lang="en-US" sz="20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http://www.r-tutor.com/r-introduction</a:t>
            </a:r>
            <a:endParaRPr lang="en-US" sz="2000" dirty="0"/>
          </a:p>
          <a:p>
            <a:r>
              <a:rPr lang="en-US" sz="2000" dirty="0"/>
              <a:t>Quick R: </a:t>
            </a:r>
            <a:r>
              <a:rPr lang="en-US" sz="20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http://www.statmethods.net/</a:t>
            </a:r>
            <a:endParaRPr lang="en-US" sz="2000" dirty="0"/>
          </a:p>
          <a:p>
            <a:pPr lvl="0">
              <a:spcBef>
                <a:spcPts val="0"/>
              </a:spcBef>
              <a:buFont typeface="Symbol" pitchFamily="2" charset="2"/>
              <a:buChar char=""/>
            </a:pPr>
            <a:r>
              <a:rPr lang="en-US" sz="2000" dirty="0">
                <a:ea typeface="MS Mincho" panose="02020609040205080304" pitchFamily="49" charset="-128"/>
              </a:rPr>
              <a:t>https://</a:t>
            </a:r>
            <a:r>
              <a:rPr lang="en-US" sz="2000" dirty="0" err="1">
                <a:ea typeface="MS Mincho" panose="02020609040205080304" pitchFamily="49" charset="-128"/>
              </a:rPr>
              <a:t>www.coursera.org</a:t>
            </a:r>
            <a:r>
              <a:rPr lang="en-US" sz="2000" dirty="0">
                <a:ea typeface="MS Mincho" panose="02020609040205080304" pitchFamily="49" charset="-128"/>
              </a:rPr>
              <a:t>/learn/r-programming</a:t>
            </a:r>
          </a:p>
          <a:p>
            <a:pPr lvl="0">
              <a:spcBef>
                <a:spcPts val="0"/>
              </a:spcBef>
              <a:buFont typeface="Symbol" pitchFamily="2" charset="2"/>
              <a:buChar char=""/>
            </a:pPr>
            <a:r>
              <a:rPr lang="en-US" sz="2000" dirty="0">
                <a:ea typeface="MS Mincho" panose="02020609040205080304" pitchFamily="49" charset="-128"/>
              </a:rPr>
              <a:t>http://</a:t>
            </a:r>
            <a:r>
              <a:rPr lang="en-US" sz="2000" dirty="0" err="1">
                <a:ea typeface="MS Mincho" panose="02020609040205080304" pitchFamily="49" charset="-128"/>
              </a:rPr>
              <a:t>ecology.msu.montana.edu</a:t>
            </a:r>
            <a:r>
              <a:rPr lang="en-US" sz="2000" dirty="0">
                <a:ea typeface="MS Mincho" panose="02020609040205080304" pitchFamily="49" charset="-128"/>
              </a:rPr>
              <a:t>/</a:t>
            </a:r>
            <a:r>
              <a:rPr lang="en-US" sz="2000" dirty="0" err="1">
                <a:ea typeface="MS Mincho" panose="02020609040205080304" pitchFamily="49" charset="-128"/>
              </a:rPr>
              <a:t>labdsv</a:t>
            </a:r>
            <a:r>
              <a:rPr lang="en-US" sz="2000" dirty="0">
                <a:ea typeface="MS Mincho" panose="02020609040205080304" pitchFamily="49" charset="-128"/>
              </a:rPr>
              <a:t>/R/labs/</a:t>
            </a:r>
            <a:r>
              <a:rPr lang="en-US" sz="2000" dirty="0" err="1">
                <a:ea typeface="MS Mincho" panose="02020609040205080304" pitchFamily="49" charset="-128"/>
              </a:rPr>
              <a:t>R_ecology.html</a:t>
            </a:r>
            <a:endParaRPr lang="en-US" sz="2000" dirty="0">
              <a:ea typeface="MS Mincho" panose="02020609040205080304" pitchFamily="49" charset="-128"/>
            </a:endParaRPr>
          </a:p>
          <a:p>
            <a:r>
              <a:rPr lang="en-US" sz="20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http://www.bioconductor.org/help/course-materials/2011/CSAMA/Monday/Morning%20Talks/R_intro.pdf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87482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23998-90EA-FF44-BF27-0DA2D3F07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R, RStudio, Git, GitHub</a:t>
            </a:r>
          </a:p>
        </p:txBody>
      </p:sp>
      <p:pic>
        <p:nvPicPr>
          <p:cNvPr id="5" name="Graphic 4" descr="Laptop">
            <a:extLst>
              <a:ext uri="{FF2B5EF4-FFF2-40B4-BE49-F238E27FC236}">
                <a16:creationId xmlns:a16="http://schemas.microsoft.com/office/drawing/2014/main" id="{32225E58-D71B-3442-AE01-958A0F5122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0690" b="15517"/>
          <a:stretch/>
        </p:blipFill>
        <p:spPr>
          <a:xfrm>
            <a:off x="152400" y="3124200"/>
            <a:ext cx="4191000" cy="2819400"/>
          </a:xfrm>
          <a:prstGeom prst="rect">
            <a:avLst/>
          </a:prstGeom>
        </p:spPr>
      </p:pic>
      <p:pic>
        <p:nvPicPr>
          <p:cNvPr id="7" name="Graphic 6" descr="Cloud">
            <a:extLst>
              <a:ext uri="{FF2B5EF4-FFF2-40B4-BE49-F238E27FC236}">
                <a16:creationId xmlns:a16="http://schemas.microsoft.com/office/drawing/2014/main" id="{F660CAFA-176E-C44B-A4A5-E9C9B847E1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714" t="22857" r="5714" b="25714"/>
          <a:stretch/>
        </p:blipFill>
        <p:spPr>
          <a:xfrm>
            <a:off x="5486400" y="1752600"/>
            <a:ext cx="2362200" cy="1371600"/>
          </a:xfrm>
          <a:prstGeom prst="rect">
            <a:avLst/>
          </a:prstGeom>
        </p:spPr>
      </p:pic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D0159C91-9D7F-8544-A28A-9B45AA32C4ED}"/>
              </a:ext>
            </a:extLst>
          </p:cNvPr>
          <p:cNvCxnSpPr>
            <a:cxnSpLocks/>
            <a:stCxn id="21" idx="3"/>
            <a:endCxn id="7" idx="1"/>
          </p:cNvCxnSpPr>
          <p:nvPr/>
        </p:nvCxnSpPr>
        <p:spPr>
          <a:xfrm flipV="1">
            <a:off x="3459396" y="2438400"/>
            <a:ext cx="2027004" cy="1608454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55EBA58A-017D-1C49-8359-A798ACDDA55F}"/>
              </a:ext>
            </a:extLst>
          </p:cNvPr>
          <p:cNvCxnSpPr>
            <a:cxnSpLocks/>
            <a:stCxn id="7" idx="2"/>
            <a:endCxn id="21" idx="2"/>
          </p:cNvCxnSpPr>
          <p:nvPr/>
        </p:nvCxnSpPr>
        <p:spPr>
          <a:xfrm rot="5400000">
            <a:off x="4405623" y="1982557"/>
            <a:ext cx="1120235" cy="3403520"/>
          </a:xfrm>
          <a:prstGeom prst="curvedConnector3">
            <a:avLst>
              <a:gd name="adj1" fmla="val 120406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5D16508-C587-9E47-9163-A78AA7A0DC62}"/>
              </a:ext>
            </a:extLst>
          </p:cNvPr>
          <p:cNvSpPr txBox="1"/>
          <p:nvPr/>
        </p:nvSpPr>
        <p:spPr>
          <a:xfrm rot="18946856">
            <a:off x="4200615" y="2430953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Push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C2FEBE-32D7-5A47-AAE1-D9A379C7B056}"/>
              </a:ext>
            </a:extLst>
          </p:cNvPr>
          <p:cNvSpPr txBox="1"/>
          <p:nvPr/>
        </p:nvSpPr>
        <p:spPr>
          <a:xfrm rot="19974372">
            <a:off x="5736790" y="417565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Pull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E32FC68-C4D2-CF46-BC7C-C674CDEB9E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505" y="3849273"/>
            <a:ext cx="1794117" cy="10843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A293579-3589-5341-8E32-AEA615BB768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211" r="21985"/>
          <a:stretch/>
        </p:blipFill>
        <p:spPr>
          <a:xfrm>
            <a:off x="3068564" y="3849273"/>
            <a:ext cx="390832" cy="395162"/>
          </a:xfrm>
          <a:prstGeom prst="rect">
            <a:avLst/>
          </a:prstGeom>
        </p:spPr>
      </p:pic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40E0B783-B545-AE48-958D-D6773B762EF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1925563" y="3810000"/>
            <a:ext cx="1143001" cy="236854"/>
          </a:xfrm>
          <a:prstGeom prst="curvedConnector3">
            <a:avLst>
              <a:gd name="adj1" fmla="val 94058"/>
            </a:avLst>
          </a:prstGeom>
          <a:ln w="22225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1">
            <a:extLst>
              <a:ext uri="{FF2B5EF4-FFF2-40B4-BE49-F238E27FC236}">
                <a16:creationId xmlns:a16="http://schemas.microsoft.com/office/drawing/2014/main" id="{44C7FE00-887B-F34A-899E-4F9DFDFD115B}"/>
              </a:ext>
            </a:extLst>
          </p:cNvPr>
          <p:cNvSpPr txBox="1">
            <a:spLocks/>
          </p:cNvSpPr>
          <p:nvPr/>
        </p:nvSpPr>
        <p:spPr>
          <a:xfrm>
            <a:off x="457200" y="28736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R, RStudio, Git, GitHub</a:t>
            </a:r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875F9E5-3048-B744-B152-C816AC54E2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00998" y="2126628"/>
            <a:ext cx="863600" cy="8636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70C9F09-2C97-DE40-BEF0-287AB842F40E}"/>
              </a:ext>
            </a:extLst>
          </p:cNvPr>
          <p:cNvSpPr txBox="1"/>
          <p:nvPr/>
        </p:nvSpPr>
        <p:spPr>
          <a:xfrm>
            <a:off x="6891043" y="2750711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GitHub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4369840-5F3F-714C-8225-51E1677C5147}"/>
              </a:ext>
            </a:extLst>
          </p:cNvPr>
          <p:cNvSpPr txBox="1"/>
          <p:nvPr/>
        </p:nvSpPr>
        <p:spPr>
          <a:xfrm>
            <a:off x="2028709" y="3509758"/>
            <a:ext cx="900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commit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190B480-75F6-C14A-A444-A80CBF2D95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21720" y="4614227"/>
            <a:ext cx="303843" cy="23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544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-152400"/>
            <a:ext cx="8229600" cy="1143000"/>
          </a:xfrm>
        </p:spPr>
        <p:txBody>
          <a:bodyPr/>
          <a:lstStyle/>
          <a:p>
            <a:r>
              <a:rPr lang="en-US" dirty="0"/>
              <a:t>Starting an R session: R vs </a:t>
            </a:r>
            <a:r>
              <a:rPr lang="en-US" dirty="0" err="1"/>
              <a:t>RStudio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49FBB8-9D08-664A-A8F8-081576350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738" y="3988998"/>
            <a:ext cx="4967832" cy="28690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21F40A-F04E-1F4C-B461-9BD6C816E0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2007539"/>
            <a:ext cx="1237312" cy="9645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0FF6BB7-8165-BD48-9A05-0EC661DEB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3122" y="5562600"/>
            <a:ext cx="2895308" cy="1015898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968C163-DC5F-B14C-87F5-8C2B0A0B3C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4" y="1312992"/>
            <a:ext cx="5684316" cy="2593192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24CA2BC-1457-DD44-91C5-7AE185BFF895}"/>
              </a:ext>
            </a:extLst>
          </p:cNvPr>
          <p:cNvCxnSpPr>
            <a:cxnSpLocks/>
          </p:cNvCxnSpPr>
          <p:nvPr/>
        </p:nvCxnSpPr>
        <p:spPr>
          <a:xfrm>
            <a:off x="914400" y="3352800"/>
            <a:ext cx="3505200" cy="2717749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76B66E-87D1-6E46-94AD-6CE5A67081CD}"/>
              </a:ext>
            </a:extLst>
          </p:cNvPr>
          <p:cNvCxnSpPr>
            <a:cxnSpLocks/>
          </p:cNvCxnSpPr>
          <p:nvPr/>
        </p:nvCxnSpPr>
        <p:spPr>
          <a:xfrm>
            <a:off x="3657600" y="2941035"/>
            <a:ext cx="952500" cy="1770639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C35A587-3C71-4345-90E0-5E7617A80FA2}"/>
              </a:ext>
            </a:extLst>
          </p:cNvPr>
          <p:cNvSpPr txBox="1"/>
          <p:nvPr/>
        </p:nvSpPr>
        <p:spPr>
          <a:xfrm>
            <a:off x="441457" y="987646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Console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EDFB53-CD93-6A4E-A198-8C2370682299}"/>
              </a:ext>
            </a:extLst>
          </p:cNvPr>
          <p:cNvSpPr txBox="1"/>
          <p:nvPr/>
        </p:nvSpPr>
        <p:spPr>
          <a:xfrm>
            <a:off x="3047785" y="1031631"/>
            <a:ext cx="1219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8BE562-BFBC-F74B-8F00-4136F05A4435}"/>
              </a:ext>
            </a:extLst>
          </p:cNvPr>
          <p:cNvSpPr txBox="1"/>
          <p:nvPr/>
        </p:nvSpPr>
        <p:spPr>
          <a:xfrm>
            <a:off x="5849989" y="6098399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Console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F21EA0F-6C92-8C49-82E0-5183DAF1786C}"/>
              </a:ext>
            </a:extLst>
          </p:cNvPr>
          <p:cNvSpPr txBox="1"/>
          <p:nvPr/>
        </p:nvSpPr>
        <p:spPr>
          <a:xfrm>
            <a:off x="5562025" y="4553791"/>
            <a:ext cx="1219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Workspace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5CBA093-AFAE-5843-ABD1-03A400B28364}"/>
              </a:ext>
            </a:extLst>
          </p:cNvPr>
          <p:cNvSpPr/>
          <p:nvPr/>
        </p:nvSpPr>
        <p:spPr>
          <a:xfrm>
            <a:off x="7322380" y="2941035"/>
            <a:ext cx="18216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Save your scripts from your workspace!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28422-D268-3E45-8914-4C88EDF71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62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Open R and </a:t>
            </a:r>
            <a:r>
              <a:rPr lang="en-US" dirty="0" err="1"/>
              <a:t>Rstudio</a:t>
            </a:r>
            <a:r>
              <a:rPr lang="en-US" dirty="0"/>
              <a:t> to see the difference</a:t>
            </a:r>
          </a:p>
        </p:txBody>
      </p:sp>
    </p:spTree>
    <p:extLst>
      <p:ext uri="{BB962C8B-B14F-4D97-AF65-F5344CB8AC3E}">
        <p14:creationId xmlns:p14="http://schemas.microsoft.com/office/powerpoint/2010/main" val="1360147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E9354-D73A-AC4A-BCAE-14C84B5E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&amp; run a script in R 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15795-7E47-EC40-A0EA-CB5497889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>
            <a:normAutofit/>
          </a:bodyPr>
          <a:lstStyle/>
          <a:p>
            <a:r>
              <a:rPr lang="en-US" dirty="0"/>
              <a:t>Create a new script</a:t>
            </a:r>
          </a:p>
          <a:p>
            <a:pPr lvl="1"/>
            <a:r>
              <a:rPr lang="en-US" dirty="0"/>
              <a:t>File – New File  -- R Script</a:t>
            </a:r>
          </a:p>
          <a:p>
            <a:r>
              <a:rPr lang="en-US" dirty="0"/>
              <a:t>Type something in script</a:t>
            </a:r>
          </a:p>
          <a:p>
            <a:r>
              <a:rPr lang="en-US" dirty="0"/>
              <a:t>Save script</a:t>
            </a:r>
          </a:p>
          <a:p>
            <a:r>
              <a:rPr lang="en-US" dirty="0"/>
              <a:t>R Studio will highlight syntax errors with a red squiggly line and a red X in the left side </a:t>
            </a:r>
          </a:p>
        </p:txBody>
      </p:sp>
    </p:spTree>
    <p:extLst>
      <p:ext uri="{BB962C8B-B14F-4D97-AF65-F5344CB8AC3E}">
        <p14:creationId xmlns:p14="http://schemas.microsoft.com/office/powerpoint/2010/main" val="993016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Important R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610600" cy="5486400"/>
          </a:xfrm>
        </p:spPr>
        <p:txBody>
          <a:bodyPr>
            <a:normAutofit/>
          </a:bodyPr>
          <a:lstStyle/>
          <a:p>
            <a:r>
              <a:rPr lang="en-US" dirty="0"/>
              <a:t># is for notes – these are ignored in the console</a:t>
            </a:r>
          </a:p>
          <a:p>
            <a:r>
              <a:rPr lang="en-US" dirty="0"/>
              <a:t>&lt;- or = are assignment operators</a:t>
            </a:r>
          </a:p>
          <a:p>
            <a:r>
              <a:rPr lang="en-US" dirty="0"/>
              <a:t>Whatever you want to name a function or a vector or a </a:t>
            </a:r>
            <a:r>
              <a:rPr lang="en-US" dirty="0" err="1"/>
              <a:t>dataframe</a:t>
            </a:r>
            <a:r>
              <a:rPr lang="en-US" dirty="0"/>
              <a:t> goes to the left of &lt;- or =</a:t>
            </a:r>
          </a:p>
          <a:p>
            <a:r>
              <a:rPr lang="en-US" dirty="0"/>
              <a:t>c(“a”, “b”, “c”) is used for a string of objects</a:t>
            </a:r>
          </a:p>
          <a:p>
            <a:r>
              <a:rPr lang="en-US" dirty="0"/>
              <a:t>[</a:t>
            </a:r>
            <a:r>
              <a:rPr lang="en-US" dirty="0" err="1"/>
              <a:t>row,column</a:t>
            </a:r>
            <a:r>
              <a:rPr lang="en-US" dirty="0"/>
              <a:t>] = address for arrays or data frames</a:t>
            </a:r>
          </a:p>
        </p:txBody>
      </p:sp>
    </p:spTree>
    <p:extLst>
      <p:ext uri="{BB962C8B-B14F-4D97-AF65-F5344CB8AC3E}">
        <p14:creationId xmlns:p14="http://schemas.microsoft.com/office/powerpoint/2010/main" val="3590243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00808-EA03-C84B-AB34-E8B39D21F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062" y="2133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Play around in your R script. Type some notes, create a string of objects and name it something. </a:t>
            </a:r>
          </a:p>
        </p:txBody>
      </p:sp>
    </p:spTree>
    <p:extLst>
      <p:ext uri="{BB962C8B-B14F-4D97-AF65-F5344CB8AC3E}">
        <p14:creationId xmlns:p14="http://schemas.microsoft.com/office/powerpoint/2010/main" val="2941885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7AAB4-7ECA-ED40-A8F0-7EE0EA017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D5DBD-069B-F448-8AC7-E5CDB5B36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Function(arguments)</a:t>
            </a:r>
          </a:p>
          <a:p>
            <a:pPr lvl="1"/>
            <a:r>
              <a:rPr lang="en-US" dirty="0"/>
              <a:t>the order of arguments matters</a:t>
            </a:r>
          </a:p>
          <a:p>
            <a:r>
              <a:rPr lang="en-US" dirty="0"/>
              <a:t>Use ?</a:t>
            </a:r>
            <a:r>
              <a:rPr lang="en-US" dirty="0" err="1"/>
              <a:t>functionname</a:t>
            </a:r>
            <a:r>
              <a:rPr lang="en-US" dirty="0"/>
              <a:t> for help on any function in base R or in R packages</a:t>
            </a:r>
          </a:p>
          <a:p>
            <a:r>
              <a:rPr lang="en-US" dirty="0"/>
              <a:t>In RStudio, just press tab when in parentheses after the function name to see function options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116949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4865</TotalTime>
  <Words>782</Words>
  <Application>Microsoft Macintosh PowerPoint</Application>
  <PresentationFormat>On-screen Show (4:3)</PresentationFormat>
  <Paragraphs>90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MS Mincho</vt:lpstr>
      <vt:lpstr>Arial</vt:lpstr>
      <vt:lpstr>Calibri</vt:lpstr>
      <vt:lpstr>Symbol</vt:lpstr>
      <vt:lpstr>Wingdings</vt:lpstr>
      <vt:lpstr>Black</vt:lpstr>
      <vt:lpstr>R Intro</vt:lpstr>
      <vt:lpstr>Folder structure for this class</vt:lpstr>
      <vt:lpstr>R, RStudio, Git, GitHub</vt:lpstr>
      <vt:lpstr>Starting an R session: R vs RStudio</vt:lpstr>
      <vt:lpstr>Open R and Rstudio to see the difference</vt:lpstr>
      <vt:lpstr>Create &amp; run a script in R Studio</vt:lpstr>
      <vt:lpstr>Important R syntax</vt:lpstr>
      <vt:lpstr>Play around in your R script. Type some notes, create a string of objects and name it something. </vt:lpstr>
      <vt:lpstr>R functions</vt:lpstr>
      <vt:lpstr>Working directory</vt:lpstr>
      <vt:lpstr>Need help?</vt:lpstr>
      <vt:lpstr>PowerPoint Presentation</vt:lpstr>
      <vt:lpstr>Starting an R session: R Projects</vt:lpstr>
      <vt:lpstr>Create an R Project</vt:lpstr>
      <vt:lpstr>PowerPoint Presentation</vt:lpstr>
      <vt:lpstr>Open Existing R Script</vt:lpstr>
      <vt:lpstr>Work through Parts 1, 2, and 3</vt:lpstr>
      <vt:lpstr>PowerPoint Presentation</vt:lpstr>
      <vt:lpstr>R Packages</vt:lpstr>
      <vt:lpstr>Other Intros to R:</vt:lpstr>
    </vt:vector>
  </TitlesOfParts>
  <Manager/>
  <Company>Sony Electronics, Inc.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Haldre</dc:creator>
  <cp:keywords/>
  <dc:description/>
  <cp:lastModifiedBy>Haldre</cp:lastModifiedBy>
  <cp:revision>159</cp:revision>
  <dcterms:created xsi:type="dcterms:W3CDTF">2014-01-29T00:53:54Z</dcterms:created>
  <dcterms:modified xsi:type="dcterms:W3CDTF">2021-08-30T15:19:16Z</dcterms:modified>
  <cp:category/>
</cp:coreProperties>
</file>

<file path=docProps/thumbnail.jpeg>
</file>